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handoutMasterIdLst>
    <p:handoutMasterId r:id="rId19"/>
  </p:handoutMasterIdLst>
  <p:sldIdLst>
    <p:sldId id="314" r:id="rId4"/>
    <p:sldId id="327" r:id="rId5"/>
    <p:sldId id="330" r:id="rId6"/>
    <p:sldId id="329" r:id="rId7"/>
    <p:sldId id="364" r:id="rId8"/>
    <p:sldId id="363" r:id="rId9"/>
    <p:sldId id="328" r:id="rId10"/>
    <p:sldId id="335" r:id="rId11"/>
    <p:sldId id="361" r:id="rId12"/>
    <p:sldId id="357" r:id="rId13"/>
    <p:sldId id="345" r:id="rId14"/>
    <p:sldId id="366" r:id="rId15"/>
    <p:sldId id="367" r:id="rId16"/>
    <p:sldId id="334" r:id="rId1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E45"/>
    <a:srgbClr val="224290"/>
    <a:srgbClr val="2B53B7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36" autoAdjust="0"/>
  </p:normalViewPr>
  <p:slideViewPr>
    <p:cSldViewPr>
      <p:cViewPr varScale="1">
        <p:scale>
          <a:sx n="64" d="100"/>
          <a:sy n="64" d="100"/>
        </p:scale>
        <p:origin x="134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D7808-D8C9-4229-9748-71D2709E4758}" type="datetimeFigureOut">
              <a:rPr lang="en-NZ" smtClean="0"/>
              <a:pPr/>
              <a:t>9/10/2019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6A1A8-9EEF-49BF-B403-AC74C7C6AF7B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3443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F8AF0-272F-4796-91B7-1BB8377E7D5E}" type="datetimeFigureOut">
              <a:rPr lang="en-NZ" smtClean="0"/>
              <a:pPr/>
              <a:t>9/10/2019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2F5DD-64FC-43E9-A9A4-153628D38348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25540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7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84D12-9691-4BCA-9649-841120EC22E3}" type="slidenum">
              <a:rPr lang="en-NZ" smtClean="0">
                <a:solidFill>
                  <a:prstClr val="black"/>
                </a:solidFill>
              </a:rPr>
              <a:pPr/>
              <a:t>2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9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7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84D12-9691-4BCA-9649-841120EC22E3}" type="slidenum">
              <a:rPr lang="en-NZ" smtClean="0">
                <a:solidFill>
                  <a:prstClr val="black"/>
                </a:solidFill>
              </a:rPr>
              <a:pPr/>
              <a:t>3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6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7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84D12-9691-4BCA-9649-841120EC22E3}" type="slidenum">
              <a:rPr lang="en-NZ" smtClean="0">
                <a:solidFill>
                  <a:prstClr val="black"/>
                </a:solidFill>
              </a:rPr>
              <a:pPr/>
              <a:t>4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43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7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84D12-9691-4BCA-9649-841120EC22E3}" type="slidenum">
              <a:rPr lang="en-NZ" smtClean="0">
                <a:solidFill>
                  <a:prstClr val="black"/>
                </a:solidFill>
              </a:rPr>
              <a:pPr/>
              <a:t>7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53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7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84D12-9691-4BCA-9649-841120EC22E3}" type="slidenum">
              <a:rPr lang="en-NZ" smtClean="0">
                <a:solidFill>
                  <a:prstClr val="black"/>
                </a:solidFill>
              </a:rPr>
              <a:pPr/>
              <a:t>8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4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7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84D12-9691-4BCA-9649-841120EC22E3}" type="slidenum">
              <a:rPr lang="en-NZ" smtClean="0">
                <a:solidFill>
                  <a:prstClr val="black"/>
                </a:solidFill>
              </a:rPr>
              <a:pPr/>
              <a:t>11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09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sz="1200" dirty="0" smtClean="0"/>
              <a:t>FV offences dropped from 17% to 10%</a:t>
            </a:r>
          </a:p>
          <a:p>
            <a:pPr marL="0" indent="0">
              <a:buNone/>
            </a:pPr>
            <a:r>
              <a:rPr lang="en-NZ" sz="1200" dirty="0" smtClean="0"/>
              <a:t>Victimisation dropped from 16% to 8%</a:t>
            </a:r>
          </a:p>
          <a:p>
            <a:pPr marL="0" indent="0">
              <a:buNone/>
            </a:pPr>
            <a:r>
              <a:rPr lang="en-NZ" sz="1200" dirty="0" smtClean="0"/>
              <a:t>Self</a:t>
            </a:r>
            <a:r>
              <a:rPr lang="en-NZ" sz="1200" baseline="0" dirty="0" smtClean="0"/>
              <a:t> reported changes decreased significantly on completion of service for victims across all markers of family harm</a:t>
            </a:r>
            <a:endParaRPr lang="en-NZ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2F5DD-64FC-43E9-A9A4-153628D38348}" type="slidenum">
              <a:rPr lang="en-NZ" smtClean="0">
                <a:solidFill>
                  <a:prstClr val="black"/>
                </a:solidFill>
              </a:rPr>
              <a:pPr/>
              <a:t>12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16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2F5DD-64FC-43E9-A9A4-153628D38348}" type="slidenum">
              <a:rPr lang="en-NZ" smtClean="0">
                <a:solidFill>
                  <a:prstClr val="black"/>
                </a:solidFill>
              </a:rPr>
              <a:pPr/>
              <a:t>13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3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7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 marL="628602" lvl="1" indent="-171437" defTabSz="91433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84D12-9691-4BCA-9649-841120EC22E3}" type="slidenum">
              <a:rPr lang="en-NZ" smtClean="0">
                <a:solidFill>
                  <a:prstClr val="black"/>
                </a:solidFill>
              </a:rPr>
              <a:pPr/>
              <a:t>14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62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36" y="1859028"/>
            <a:ext cx="9265892" cy="2735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0" y="909926"/>
            <a:ext cx="3189065" cy="85463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540261"/>
            <a:ext cx="9144000" cy="131643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952" y="4481315"/>
            <a:ext cx="8533770" cy="789434"/>
          </a:xfrm>
        </p:spPr>
        <p:txBody>
          <a:bodyPr anchor="b">
            <a:normAutofit/>
          </a:bodyPr>
          <a:lstStyle>
            <a:lvl1pPr algn="r">
              <a:defRPr sz="4000" b="0" i="0" spc="100" baseline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9514" y="5226798"/>
            <a:ext cx="7925429" cy="607225"/>
          </a:xfrm>
        </p:spPr>
        <p:txBody>
          <a:bodyPr>
            <a:normAutofit/>
          </a:bodyPr>
          <a:lstStyle>
            <a:lvl1pPr marL="0" indent="0" algn="r">
              <a:buNone/>
              <a:defRPr sz="2200" b="0" i="0" cap="all" spc="-100" baseline="0">
                <a:solidFill>
                  <a:srgbClr val="224290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690441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58" y="6064629"/>
            <a:ext cx="1882648" cy="6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75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50" y="145972"/>
            <a:ext cx="8365627" cy="730643"/>
          </a:xfrm>
        </p:spPr>
        <p:txBody>
          <a:bodyPr>
            <a:normAutofit/>
          </a:bodyPr>
          <a:lstStyle>
            <a:lvl1pPr>
              <a:defRPr sz="3200" b="0" i="0" cap="none" baseline="0">
                <a:solidFill>
                  <a:srgbClr val="224290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294" y="979238"/>
            <a:ext cx="8373183" cy="4953026"/>
          </a:xfrm>
        </p:spPr>
        <p:txBody>
          <a:bodyPr/>
          <a:lstStyle>
            <a:lvl1pPr>
              <a:buClr>
                <a:srgbClr val="00AEEF"/>
              </a:buClr>
              <a:defRPr sz="2600" b="0" i="0">
                <a:latin typeface="Gotham Narrow Light" charset="0"/>
                <a:ea typeface="Gotham Narrow Light" charset="0"/>
                <a:cs typeface="Gotham Narrow Light" charset="0"/>
              </a:defRPr>
            </a:lvl1pPr>
            <a:lvl2pPr>
              <a:buClr>
                <a:srgbClr val="00AEEF"/>
              </a:buCl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2pPr>
            <a:lvl3pPr>
              <a:buClr>
                <a:srgbClr val="00AEEF"/>
              </a:buCl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buClr>
                <a:srgbClr val="00AEEF"/>
              </a:buCl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4pPr>
            <a:lvl5pPr>
              <a:buClr>
                <a:srgbClr val="00AEEF"/>
              </a:buCl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62E6-7F44-B145-B06A-5E13AEB66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25" y="6252708"/>
            <a:ext cx="2089443" cy="55995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453422" y="801045"/>
            <a:ext cx="82220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476092" y="6182905"/>
            <a:ext cx="8191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052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10ED-FD5D-1B4C-84AD-34FA7801B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62E6-7F44-B145-B06A-5E13AEB66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83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10ED-FD5D-1B4C-84AD-34FA7801B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62E6-7F44-B145-B06A-5E13AEB66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1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10ED-FD5D-1B4C-84AD-34FA7801B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62E6-7F44-B145-B06A-5E13AEB66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9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10ED-FD5D-1B4C-84AD-34FA7801B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62E6-7F44-B145-B06A-5E13AEB66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38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10ED-FD5D-1B4C-84AD-34FA7801B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62E6-7F44-B145-B06A-5E13AEB66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35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10ED-FD5D-1B4C-84AD-34FA7801B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62E6-7F44-B145-B06A-5E13AEB66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8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10ED-FD5D-1B4C-84AD-34FA7801B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62E6-7F44-B145-B06A-5E13AEB66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62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10ED-FD5D-1B4C-84AD-34FA7801B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62E6-7F44-B145-B06A-5E13AEB66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79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10ED-FD5D-1B4C-84AD-34FA7801B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62E6-7F44-B145-B06A-5E13AEB66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72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FB030ED-D7CB-458F-AB94-65F7B0F897A2}" type="datetime1">
              <a:rPr lang="en-NZ" smtClean="0">
                <a:solidFill>
                  <a:prstClr val="black"/>
                </a:solidFill>
              </a:rPr>
              <a:pPr/>
              <a:t>9/10/2019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69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6E1D585-89C1-4743-9F94-B6D04D0D6C7C}" type="datetime1">
              <a:rPr lang="en-NZ" smtClean="0">
                <a:solidFill>
                  <a:prstClr val="black"/>
                </a:solidFill>
              </a:rPr>
              <a:pPr/>
              <a:t>9/10/2019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59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C54141-7FE7-43D1-A31B-198490AE324C}" type="datetime1">
              <a:rPr lang="en-NZ" smtClean="0">
                <a:solidFill>
                  <a:prstClr val="black"/>
                </a:solidFill>
              </a:rPr>
              <a:pPr/>
              <a:t>9/10/2019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27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A7B64E7-FD7B-4FA9-ACF6-32B26446BE26}" type="datetime1">
              <a:rPr lang="en-NZ" smtClean="0">
                <a:solidFill>
                  <a:prstClr val="black"/>
                </a:solidFill>
              </a:rPr>
              <a:pPr/>
              <a:t>9/10/2019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78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04A676-516B-4D1D-B79F-9BE9EDCAAD83}" type="datetime1">
              <a:rPr lang="en-NZ" smtClean="0">
                <a:solidFill>
                  <a:prstClr val="black"/>
                </a:solidFill>
              </a:rPr>
              <a:pPr/>
              <a:t>9/10/2019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40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A8285F-B1FA-4B3F-A95A-BFA812499341}" type="datetime1">
              <a:rPr lang="en-NZ" smtClean="0">
                <a:solidFill>
                  <a:prstClr val="black"/>
                </a:solidFill>
              </a:rPr>
              <a:pPr/>
              <a:t>9/10/2019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37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A8C8CE1-EC88-47AA-8153-E2EF552ECA49}" type="datetime1">
              <a:rPr lang="en-NZ" smtClean="0">
                <a:solidFill>
                  <a:prstClr val="black"/>
                </a:solidFill>
              </a:rPr>
              <a:pPr/>
              <a:t>9/10/2019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1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0C5240-CB83-41F1-AB9C-B3809500DC1F}" type="datetime1">
              <a:rPr lang="en-NZ" smtClean="0">
                <a:solidFill>
                  <a:prstClr val="black"/>
                </a:solidFill>
              </a:rPr>
              <a:pPr/>
              <a:t>9/10/2019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69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C9ED9AF-AD2C-421A-BA23-E3788B7CB87A}" type="datetime1">
              <a:rPr lang="en-NZ" smtClean="0">
                <a:solidFill>
                  <a:prstClr val="black"/>
                </a:solidFill>
              </a:rPr>
              <a:pPr/>
              <a:t>9/10/2019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13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2DC3B6-DB78-4273-AB52-517EA6154C94}" type="datetime1">
              <a:rPr lang="en-NZ" smtClean="0">
                <a:solidFill>
                  <a:prstClr val="black"/>
                </a:solidFill>
              </a:rPr>
              <a:pPr/>
              <a:t>9/10/2019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37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E48385B-1993-4A50-A7D4-8EE493BAFEBF}" type="datetime1">
              <a:rPr lang="en-NZ" smtClean="0">
                <a:solidFill>
                  <a:prstClr val="black"/>
                </a:solidFill>
              </a:rPr>
              <a:pPr/>
              <a:t>9/10/2019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8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510ED-FD5D-1B4C-84AD-34FA7801B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C62E6-7F44-B145-B06A-5E13AEB66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9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0478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4753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6256" y="639367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Arial Hebrew" charset="-79"/>
                <a:ea typeface="Arial Hebrew" charset="-79"/>
                <a:cs typeface="Arial Hebrew" charset="-79"/>
              </a:defRPr>
            </a:lvl1pPr>
          </a:lstStyle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5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876800"/>
            <a:ext cx="7772400" cy="7162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Leanne McSkimming, ISR Director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7744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1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/>
          <a:srcRect l="78573" t="8551" r="1509" b="71285"/>
          <a:stretch/>
        </p:blipFill>
        <p:spPr>
          <a:xfrm>
            <a:off x="7337073" y="-17531"/>
            <a:ext cx="1821718" cy="1108766"/>
          </a:xfrm>
          <a:prstGeom prst="rect">
            <a:avLst/>
          </a:prstGeom>
        </p:spPr>
      </p:pic>
      <p:sp>
        <p:nvSpPr>
          <p:cNvPr id="67" name="Text Box 10"/>
          <p:cNvSpPr txBox="1"/>
          <p:nvPr/>
        </p:nvSpPr>
        <p:spPr>
          <a:xfrm>
            <a:off x="7582112" y="948155"/>
            <a:ext cx="2693951" cy="26543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endParaRPr lang="en-NZ" sz="600" b="1" cap="all" dirty="0">
              <a:solidFill>
                <a:srgbClr val="000000"/>
              </a:solidFill>
              <a:latin typeface="Arial" panose="020B0604020202020204" pitchFamily="34" charset="0"/>
              <a:ea typeface="Meiryo" panose="020B060403050404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5240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600" b="1" dirty="0" smtClean="0">
                <a:solidFill>
                  <a:schemeClr val="bg1"/>
                </a:solidFill>
              </a:rPr>
              <a:t>Navigators in cells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447800"/>
            <a:ext cx="8229600" cy="4975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NZ" sz="32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600200"/>
            <a:ext cx="8229600" cy="4975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NZ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7 days per</a:t>
            </a:r>
            <a:r>
              <a:rPr kumimoji="0" lang="en-NZ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 week – 6.30am to 9.30am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NZ" baseline="0" dirty="0" smtClean="0">
                <a:latin typeface="Calibri"/>
              </a:rPr>
              <a:t>Support engagemen</a:t>
            </a:r>
            <a:r>
              <a:rPr lang="en-NZ" dirty="0" smtClean="0">
                <a:latin typeface="Calibri"/>
              </a:rPr>
              <a:t>t with perpetrators held in custody due to family violence alongside police and mental health nurses.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NZ" dirty="0" smtClean="0">
                <a:latin typeface="Calibri"/>
              </a:rPr>
              <a:t>Start the journey of change to support engagement outside the cells.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NZ" dirty="0" smtClean="0">
                <a:latin typeface="Calibri"/>
              </a:rPr>
              <a:t>Link into external support networks and ISR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NZ" sz="32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58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52A9BF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7800" y="3838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DE119E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7838" y="30321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7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/>
          <a:srcRect l="78573" t="8551" r="1509" b="71285"/>
          <a:stretch/>
        </p:blipFill>
        <p:spPr>
          <a:xfrm>
            <a:off x="7337073" y="-17531"/>
            <a:ext cx="1821718" cy="1108766"/>
          </a:xfrm>
          <a:prstGeom prst="rect">
            <a:avLst/>
          </a:prstGeom>
        </p:spPr>
      </p:pic>
      <p:sp>
        <p:nvSpPr>
          <p:cNvPr id="67" name="Text Box 10"/>
          <p:cNvSpPr txBox="1"/>
          <p:nvPr/>
        </p:nvSpPr>
        <p:spPr>
          <a:xfrm>
            <a:off x="7582112" y="948155"/>
            <a:ext cx="2693951" cy="26543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endParaRPr lang="en-NZ" sz="600" b="1" cap="all" dirty="0">
              <a:solidFill>
                <a:srgbClr val="000000"/>
              </a:solidFill>
              <a:latin typeface="Arial" panose="020B0604020202020204" pitchFamily="34" charset="0"/>
              <a:ea typeface="Meiryo" panose="020B060403050404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5240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600" b="1" dirty="0" smtClean="0">
                <a:solidFill>
                  <a:schemeClr val="bg1"/>
                </a:solidFill>
              </a:rPr>
              <a:t>Results to date 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295400"/>
            <a:ext cx="8382000" cy="51275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lang="en-NZ" b="1" dirty="0">
                <a:latin typeface="Calibri"/>
              </a:rPr>
              <a:t>73% </a:t>
            </a:r>
            <a:r>
              <a:rPr kumimoji="0" lang="en-NZ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of victims who engaged with ISR accessed support services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NZ" b="1" dirty="0">
                <a:latin typeface="Calibri"/>
              </a:rPr>
              <a:t>70% </a:t>
            </a:r>
            <a:r>
              <a:rPr lang="en-NZ" baseline="0" dirty="0" smtClean="0">
                <a:latin typeface="Calibri"/>
              </a:rPr>
              <a:t>of perpetrators who engaged with ISR</a:t>
            </a:r>
            <a:r>
              <a:rPr lang="en-NZ" dirty="0" smtClean="0">
                <a:latin typeface="Calibri"/>
              </a:rPr>
              <a:t> accessed support services</a:t>
            </a:r>
            <a:endParaRPr lang="en-NZ" dirty="0">
              <a:latin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NZ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68% </a:t>
            </a:r>
            <a:r>
              <a:rPr kumimoji="0" lang="en-NZ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of</a:t>
            </a:r>
            <a:r>
              <a:rPr kumimoji="0" lang="en-NZ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 cases had no further episodes of family harm </a:t>
            </a:r>
            <a:endParaRPr kumimoji="0" lang="en-NZ" sz="320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NZ" b="1" dirty="0" smtClean="0"/>
              <a:t>81.7</a:t>
            </a:r>
            <a:r>
              <a:rPr lang="en-NZ" b="1" dirty="0"/>
              <a:t>% </a:t>
            </a:r>
            <a:r>
              <a:rPr lang="en-NZ" dirty="0"/>
              <a:t>of Perpetrators who </a:t>
            </a:r>
            <a:r>
              <a:rPr lang="en-NZ" dirty="0" smtClean="0"/>
              <a:t>engaged with Navigators </a:t>
            </a:r>
            <a:r>
              <a:rPr lang="en-NZ" dirty="0"/>
              <a:t>had no further episodes of Family Harm </a:t>
            </a:r>
            <a:endParaRPr kumimoji="0" lang="en-NZ" sz="320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NZ" b="1" dirty="0">
                <a:latin typeface="Calibri"/>
              </a:rPr>
              <a:t>18% </a:t>
            </a:r>
            <a:r>
              <a:rPr lang="en-NZ" dirty="0" smtClean="0">
                <a:latin typeface="Calibri"/>
              </a:rPr>
              <a:t>Reduction in Maori re-victimisation </a:t>
            </a:r>
            <a:endParaRPr kumimoji="0" lang="en-NZ" sz="32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9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/>
          <a:srcRect l="78573" t="8551" r="1509" b="71285"/>
          <a:stretch/>
        </p:blipFill>
        <p:spPr>
          <a:xfrm>
            <a:off x="7337073" y="-17531"/>
            <a:ext cx="1821718" cy="1108766"/>
          </a:xfrm>
          <a:prstGeom prst="rect">
            <a:avLst/>
          </a:prstGeom>
        </p:spPr>
      </p:pic>
      <p:sp>
        <p:nvSpPr>
          <p:cNvPr id="67" name="Text Box 10"/>
          <p:cNvSpPr txBox="1"/>
          <p:nvPr/>
        </p:nvSpPr>
        <p:spPr>
          <a:xfrm>
            <a:off x="7582112" y="948155"/>
            <a:ext cx="2693951" cy="26543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endParaRPr lang="en-NZ" sz="600" b="1" cap="all" dirty="0">
              <a:solidFill>
                <a:srgbClr val="000000"/>
              </a:solidFill>
              <a:latin typeface="Arial" panose="020B0604020202020204" pitchFamily="34" charset="0"/>
              <a:ea typeface="Meiryo" panose="020B0604030504040204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30480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800" b="1" dirty="0">
                <a:solidFill>
                  <a:schemeClr val="bg1"/>
                </a:solidFill>
              </a:rPr>
              <a:t>What is Integrated Safety Response</a:t>
            </a:r>
            <a:endParaRPr lang="en-NZ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81500" y="1295400"/>
            <a:ext cx="4648200" cy="524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NZ" sz="2000" b="1" dirty="0">
                <a:solidFill>
                  <a:srgbClr val="ED7D31"/>
                </a:solidFill>
              </a:rPr>
              <a:t>Multi-agency approach </a:t>
            </a:r>
            <a:r>
              <a:rPr lang="en-NZ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responding to family violence reporting via Police and High Risk prison releases.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Part of the Government's family violence and sexual violence work programme under the </a:t>
            </a:r>
            <a:r>
              <a:rPr lang="en-NZ" sz="2000" b="1" dirty="0">
                <a:solidFill>
                  <a:srgbClr val="ED7D31"/>
                </a:solidFill>
              </a:rPr>
              <a:t>Joint Venture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NZ" sz="2000" b="1" dirty="0">
                <a:solidFill>
                  <a:srgbClr val="ED7D31"/>
                </a:solidFill>
              </a:rPr>
              <a:t>Police</a:t>
            </a:r>
            <a:r>
              <a:rPr lang="en-NZ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are the operational lead on behalf of partners 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</a:t>
            </a:r>
            <a:r>
              <a:rPr lang="en-NZ" sz="2000" b="1" dirty="0">
                <a:solidFill>
                  <a:srgbClr val="ED7D31"/>
                </a:solidFill>
              </a:rPr>
              <a:t>pilot  commenced on 1 July 2016 </a:t>
            </a:r>
            <a:r>
              <a:rPr lang="en-NZ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to ensure a new national model is robust, adaptable and makes a real difference to the lives of families and whanau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Covers the</a:t>
            </a:r>
            <a:r>
              <a:rPr lang="en-NZ" sz="2000" b="1" dirty="0">
                <a:solidFill>
                  <a:srgbClr val="ED7D31"/>
                </a:solidFill>
              </a:rPr>
              <a:t> Canterbury Police District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Operates </a:t>
            </a:r>
            <a:r>
              <a:rPr lang="en-NZ" sz="2000" b="1" dirty="0">
                <a:solidFill>
                  <a:srgbClr val="ED7D31"/>
                </a:solidFill>
              </a:rPr>
              <a:t>7 days a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05000"/>
            <a:ext cx="3886200" cy="38105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60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/>
          <a:srcRect l="78573" t="8551" r="1509" b="71285"/>
          <a:stretch/>
        </p:blipFill>
        <p:spPr>
          <a:xfrm>
            <a:off x="7337073" y="-17531"/>
            <a:ext cx="1821718" cy="1108766"/>
          </a:xfrm>
          <a:prstGeom prst="rect">
            <a:avLst/>
          </a:prstGeom>
        </p:spPr>
      </p:pic>
      <p:sp>
        <p:nvSpPr>
          <p:cNvPr id="67" name="Text Box 10"/>
          <p:cNvSpPr txBox="1"/>
          <p:nvPr/>
        </p:nvSpPr>
        <p:spPr>
          <a:xfrm>
            <a:off x="7582112" y="948155"/>
            <a:ext cx="2693951" cy="26543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endParaRPr lang="en-NZ" sz="600" b="1" cap="all" dirty="0">
              <a:solidFill>
                <a:srgbClr val="000000"/>
              </a:solidFill>
              <a:latin typeface="Arial" panose="020B0604020202020204" pitchFamily="34" charset="0"/>
              <a:ea typeface="Meiryo" panose="020B060403050404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304800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200" b="1" dirty="0">
                <a:solidFill>
                  <a:schemeClr val="bg1"/>
                </a:solidFill>
              </a:rPr>
              <a:t>What </a:t>
            </a:r>
            <a:r>
              <a:rPr lang="en-NZ" sz="3200" b="1" dirty="0" smtClean="0">
                <a:solidFill>
                  <a:schemeClr val="bg1"/>
                </a:solidFill>
              </a:rPr>
              <a:t>are the objectives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6958" y="1738777"/>
            <a:ext cx="7823642" cy="308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ensure the </a:t>
            </a:r>
            <a:r>
              <a:rPr lang="en-NZ" sz="2400" b="1" dirty="0">
                <a:solidFill>
                  <a:schemeClr val="accent2"/>
                </a:solidFill>
              </a:rPr>
              <a:t>safety</a:t>
            </a:r>
            <a:r>
              <a:rPr lang="en-NZ" sz="2400" b="1" dirty="0">
                <a:solidFill>
                  <a:srgbClr val="4E9E45"/>
                </a:solidFill>
              </a:rPr>
              <a:t> </a:t>
            </a: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families and whanau </a:t>
            </a: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 </a:t>
            </a: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soon as </a:t>
            </a: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possible post episode.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ensure </a:t>
            </a:r>
            <a:r>
              <a:rPr lang="en-NZ" sz="2400" b="1" dirty="0">
                <a:solidFill>
                  <a:schemeClr val="accent2"/>
                </a:solidFill>
              </a:rPr>
              <a:t>early identification </a:t>
            </a: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NZ" sz="2400" b="1" dirty="0">
                <a:solidFill>
                  <a:schemeClr val="accent2"/>
                </a:solidFill>
              </a:rPr>
              <a:t>risk</a:t>
            </a:r>
            <a:r>
              <a:rPr lang="en-NZ" sz="2400" b="1" dirty="0">
                <a:solidFill>
                  <a:srgbClr val="4E9E45"/>
                </a:solidFill>
              </a:rPr>
              <a:t> </a:t>
            </a: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appropriate </a:t>
            </a: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response </a:t>
            </a: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at-risk whānau at the first </a:t>
            </a: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opportunity so as to: </a:t>
            </a: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Support Victims, Perpetrators and tamariki  </a:t>
            </a: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reduce re-victimisation/re-offending </a:t>
            </a: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endParaRPr lang="en-N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improve </a:t>
            </a: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long-term </a:t>
            </a: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outcomes for whanau.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66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/>
          <a:srcRect l="78573" t="8551" r="1509" b="71285"/>
          <a:stretch/>
        </p:blipFill>
        <p:spPr>
          <a:xfrm>
            <a:off x="7337073" y="-17531"/>
            <a:ext cx="1821718" cy="1108766"/>
          </a:xfrm>
          <a:prstGeom prst="rect">
            <a:avLst/>
          </a:prstGeom>
        </p:spPr>
      </p:pic>
      <p:sp>
        <p:nvSpPr>
          <p:cNvPr id="67" name="Text Box 10"/>
          <p:cNvSpPr txBox="1"/>
          <p:nvPr/>
        </p:nvSpPr>
        <p:spPr>
          <a:xfrm>
            <a:off x="7582112" y="948155"/>
            <a:ext cx="2693951" cy="26543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endParaRPr lang="en-NZ" sz="600" b="1" cap="all" dirty="0">
              <a:solidFill>
                <a:srgbClr val="000000"/>
              </a:solidFill>
              <a:latin typeface="Arial" panose="020B0604020202020204" pitchFamily="34" charset="0"/>
              <a:ea typeface="Meiryo" panose="020B060403050404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427" y="244464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200" b="1" dirty="0" smtClean="0">
                <a:solidFill>
                  <a:schemeClr val="bg1"/>
                </a:solidFill>
              </a:rPr>
              <a:t>How the model differs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371600"/>
            <a:ext cx="7467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Ministerial </a:t>
            </a: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mandate</a:t>
            </a:r>
          </a:p>
          <a:p>
            <a:endParaRPr lang="en-N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Operates Seven days per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Multi-agency </a:t>
            </a: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information </a:t>
            </a: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sharing and decision making</a:t>
            </a:r>
            <a:endParaRPr lang="en-N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ISR </a:t>
            </a: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Risk assessment framework and Practice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Full </a:t>
            </a: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 paid NGO positions with increased support for high risk victims, a dedicated perpetrator service and whanau support workers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Multi-agency </a:t>
            </a:r>
            <a:r>
              <a:rPr lang="en-N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Case Management System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87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Why is a multi-agency response needed?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5</a:t>
            </a:fld>
            <a:endParaRPr lang="en-NZ">
              <a:solidFill>
                <a:prstClr val="black"/>
              </a:solidFill>
            </a:endParaRPr>
          </a:p>
        </p:txBody>
      </p:sp>
      <p:pic>
        <p:nvPicPr>
          <p:cNvPr id="5" name="Kids Family Harm stats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786" y="1547813"/>
            <a:ext cx="774175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7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Our Statistics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953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NZ" dirty="0"/>
          </a:p>
          <a:p>
            <a:pPr lvl="0"/>
            <a:r>
              <a:rPr lang="en-NZ" b="1" dirty="0"/>
              <a:t>Episodes of family harm = </a:t>
            </a:r>
            <a:r>
              <a:rPr lang="en-NZ" b="1" dirty="0" smtClean="0"/>
              <a:t>35,288</a:t>
            </a:r>
            <a:endParaRPr lang="en-NZ" sz="1400" dirty="0"/>
          </a:p>
          <a:p>
            <a:pPr lvl="1"/>
            <a:r>
              <a:rPr lang="en-NZ" dirty="0"/>
              <a:t>3</a:t>
            </a:r>
            <a:r>
              <a:rPr lang="en-NZ" dirty="0" smtClean="0"/>
              <a:t>% </a:t>
            </a:r>
            <a:r>
              <a:rPr lang="en-NZ" dirty="0"/>
              <a:t>- Sexual Violence</a:t>
            </a:r>
          </a:p>
          <a:p>
            <a:pPr lvl="1"/>
            <a:r>
              <a:rPr lang="en-NZ" dirty="0" smtClean="0"/>
              <a:t>10% </a:t>
            </a:r>
            <a:r>
              <a:rPr lang="en-NZ" dirty="0"/>
              <a:t>- Threats of harm</a:t>
            </a:r>
          </a:p>
          <a:p>
            <a:pPr lvl="1"/>
            <a:r>
              <a:rPr lang="en-NZ" dirty="0" smtClean="0"/>
              <a:t>11% </a:t>
            </a:r>
            <a:r>
              <a:rPr lang="en-NZ" dirty="0"/>
              <a:t>- Property Damage</a:t>
            </a:r>
          </a:p>
          <a:p>
            <a:pPr lvl="1"/>
            <a:r>
              <a:rPr lang="en-NZ" dirty="0" smtClean="0"/>
              <a:t>20% </a:t>
            </a:r>
            <a:r>
              <a:rPr lang="en-NZ" dirty="0"/>
              <a:t>- Physical Violence</a:t>
            </a:r>
          </a:p>
          <a:p>
            <a:pPr lvl="1"/>
            <a:r>
              <a:rPr lang="en-NZ" dirty="0" smtClean="0"/>
              <a:t>56% </a:t>
            </a:r>
            <a:r>
              <a:rPr lang="en-NZ" dirty="0"/>
              <a:t>- Verbal </a:t>
            </a:r>
            <a:r>
              <a:rPr lang="en-NZ" dirty="0" smtClean="0"/>
              <a:t>Abuse</a:t>
            </a:r>
          </a:p>
          <a:p>
            <a:pPr lvl="1"/>
            <a:endParaRPr lang="en-NZ" dirty="0"/>
          </a:p>
          <a:p>
            <a:pPr lvl="0"/>
            <a:r>
              <a:rPr lang="en-NZ" b="1" dirty="0"/>
              <a:t>Episodes involving children = </a:t>
            </a:r>
            <a:r>
              <a:rPr lang="en-NZ" b="1" dirty="0" smtClean="0"/>
              <a:t>18,188</a:t>
            </a:r>
            <a:endParaRPr lang="en-NZ" sz="1400" dirty="0"/>
          </a:p>
          <a:p>
            <a:pPr marL="0" indent="0">
              <a:buNone/>
            </a:pPr>
            <a:endParaRPr lang="en-NZ" dirty="0"/>
          </a:p>
          <a:p>
            <a:pPr lvl="0"/>
            <a:r>
              <a:rPr lang="en-NZ" b="1" dirty="0"/>
              <a:t>Total People involved in Family Harm =  </a:t>
            </a:r>
            <a:r>
              <a:rPr lang="en-NZ" b="1" dirty="0" smtClean="0"/>
              <a:t>43,627</a:t>
            </a:r>
            <a:endParaRPr lang="en-NZ" sz="1400" dirty="0"/>
          </a:p>
          <a:p>
            <a:pPr lvl="1"/>
            <a:r>
              <a:rPr lang="en-NZ" dirty="0" smtClean="0"/>
              <a:t>22,481 of </a:t>
            </a:r>
            <a:r>
              <a:rPr lang="en-NZ" dirty="0"/>
              <a:t>which are male</a:t>
            </a:r>
          </a:p>
          <a:p>
            <a:pPr lvl="1"/>
            <a:r>
              <a:rPr lang="en-NZ" dirty="0" smtClean="0"/>
              <a:t>22,986 of </a:t>
            </a:r>
            <a:r>
              <a:rPr lang="en-NZ" dirty="0"/>
              <a:t>which are female </a:t>
            </a:r>
          </a:p>
          <a:p>
            <a:pPr lvl="1"/>
            <a:r>
              <a:rPr lang="en-NZ" dirty="0" smtClean="0"/>
              <a:t>43 </a:t>
            </a:r>
            <a:r>
              <a:rPr lang="en-NZ" dirty="0"/>
              <a:t>of which are gender </a:t>
            </a:r>
            <a:r>
              <a:rPr lang="en-NZ" dirty="0" smtClean="0"/>
              <a:t>diverse</a:t>
            </a:r>
          </a:p>
          <a:p>
            <a:pPr lvl="1"/>
            <a:r>
              <a:rPr lang="en-NZ" dirty="0"/>
              <a:t> </a:t>
            </a:r>
          </a:p>
          <a:p>
            <a:pPr lvl="0"/>
            <a:r>
              <a:rPr lang="en-NZ" b="1" dirty="0"/>
              <a:t>Perpetrators of violence:</a:t>
            </a:r>
            <a:endParaRPr lang="en-NZ" sz="1400" dirty="0"/>
          </a:p>
          <a:p>
            <a:pPr lvl="1"/>
            <a:r>
              <a:rPr lang="en-NZ" dirty="0"/>
              <a:t>28% Female </a:t>
            </a:r>
          </a:p>
          <a:p>
            <a:pPr lvl="1"/>
            <a:r>
              <a:rPr lang="en-NZ" dirty="0"/>
              <a:t>72% Male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6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18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/>
          <a:srcRect l="78573" t="8551" r="1509" b="71285"/>
          <a:stretch/>
        </p:blipFill>
        <p:spPr>
          <a:xfrm>
            <a:off x="7337073" y="-17531"/>
            <a:ext cx="1821718" cy="1108766"/>
          </a:xfrm>
          <a:prstGeom prst="rect">
            <a:avLst/>
          </a:prstGeom>
        </p:spPr>
      </p:pic>
      <p:sp>
        <p:nvSpPr>
          <p:cNvPr id="67" name="Text Box 10"/>
          <p:cNvSpPr txBox="1"/>
          <p:nvPr/>
        </p:nvSpPr>
        <p:spPr>
          <a:xfrm>
            <a:off x="7582112" y="948155"/>
            <a:ext cx="2693951" cy="26543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endParaRPr lang="en-NZ" sz="600" b="1" cap="all" dirty="0">
              <a:solidFill>
                <a:srgbClr val="000000"/>
              </a:solidFill>
              <a:latin typeface="Arial" panose="020B0604020202020204" pitchFamily="34" charset="0"/>
              <a:ea typeface="Meiryo" panose="020B060403050404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427" y="103998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800" b="1" dirty="0" smtClean="0">
                <a:solidFill>
                  <a:schemeClr val="bg1"/>
                </a:solidFill>
              </a:rPr>
              <a:t>How the model works to ensure safety of all parties </a:t>
            </a:r>
            <a:endParaRPr lang="en-NZ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" y="2007080"/>
            <a:ext cx="9137374" cy="4240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27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/>
          <a:srcRect l="78573" t="8551" r="1509" b="71285"/>
          <a:stretch/>
        </p:blipFill>
        <p:spPr>
          <a:xfrm>
            <a:off x="7337073" y="-17531"/>
            <a:ext cx="1821718" cy="1108766"/>
          </a:xfrm>
          <a:prstGeom prst="rect">
            <a:avLst/>
          </a:prstGeom>
        </p:spPr>
      </p:pic>
      <p:sp>
        <p:nvSpPr>
          <p:cNvPr id="67" name="Text Box 10"/>
          <p:cNvSpPr txBox="1"/>
          <p:nvPr/>
        </p:nvSpPr>
        <p:spPr>
          <a:xfrm>
            <a:off x="7582112" y="948155"/>
            <a:ext cx="2693951" cy="26543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endParaRPr lang="en-NZ" sz="600" b="1" cap="all" dirty="0">
              <a:solidFill>
                <a:srgbClr val="000000"/>
              </a:solidFill>
              <a:latin typeface="Arial" panose="020B0604020202020204" pitchFamily="34" charset="0"/>
              <a:ea typeface="Meiryo" panose="020B060403050404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5240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600" b="1" dirty="0" smtClean="0">
                <a:solidFill>
                  <a:schemeClr val="bg1"/>
                </a:solidFill>
              </a:rPr>
              <a:t>Types of interventions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447800"/>
            <a:ext cx="8229600" cy="4975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N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Risk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NZ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Independent Victim Specialists &amp; Perpetrator Outreach Service </a:t>
            </a:r>
            <a:endParaRPr kumimoji="0" lang="en-NZ" sz="2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N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Medium Risk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NZ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Whanau Support Workers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N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Risk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NZ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Phone based response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NZ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47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328861"/>
          </a:xfrm>
        </p:spPr>
        <p:txBody>
          <a:bodyPr>
            <a:normAutofit/>
          </a:bodyPr>
          <a:lstStyle/>
          <a:p>
            <a:r>
              <a:rPr lang="en-NZ" sz="5400" dirty="0" smtClean="0">
                <a:solidFill>
                  <a:schemeClr val="accent2">
                    <a:lumMod val="75000"/>
                  </a:schemeClr>
                </a:solidFill>
              </a:rPr>
              <a:t>Prevention Initiatives </a:t>
            </a:r>
            <a:endParaRPr lang="en-NZ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D923-99D8-4828-9F7D-C4F8360884AF}" type="slidenum">
              <a:rPr lang="en-NZ" smtClean="0">
                <a:solidFill>
                  <a:prstClr val="black"/>
                </a:solidFill>
              </a:rPr>
              <a:pPr/>
              <a:t>9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6993</TotalTime>
  <Words>447</Words>
  <Application>Microsoft Office PowerPoint</Application>
  <PresentationFormat>On-screen Show (4:3)</PresentationFormat>
  <Paragraphs>123</Paragraphs>
  <Slides>14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 Hebrew</vt:lpstr>
      <vt:lpstr>Gotham Narrow Book</vt:lpstr>
      <vt:lpstr>Gotham Narrow Light</vt:lpstr>
      <vt:lpstr>Meiryo</vt:lpstr>
      <vt:lpstr>Arial</vt:lpstr>
      <vt:lpstr>Calibri</vt:lpstr>
      <vt:lpstr>Calibri Light</vt:lpstr>
      <vt:lpstr>Courier New</vt:lpstr>
      <vt:lpstr>Wingdings</vt:lpstr>
      <vt:lpstr>Office Theme</vt:lpstr>
      <vt:lpstr>1_Office Theme</vt:lpstr>
      <vt:lpstr>2_Office Theme</vt:lpstr>
      <vt:lpstr>Leanne McSkimming, ISR Director</vt:lpstr>
      <vt:lpstr>PowerPoint Presentation</vt:lpstr>
      <vt:lpstr>PowerPoint Presentation</vt:lpstr>
      <vt:lpstr>PowerPoint Presentation</vt:lpstr>
      <vt:lpstr>Why is a multi-agency response needed?</vt:lpstr>
      <vt:lpstr>Our Statistics </vt:lpstr>
      <vt:lpstr>PowerPoint Presentation</vt:lpstr>
      <vt:lpstr>PowerPoint Presentation</vt:lpstr>
      <vt:lpstr>Prevention Initiatives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Harding</dc:creator>
  <cp:lastModifiedBy>MCSKIMMING, Leanne</cp:lastModifiedBy>
  <cp:revision>177</cp:revision>
  <cp:lastPrinted>2016-06-23T20:29:03Z</cp:lastPrinted>
  <dcterms:created xsi:type="dcterms:W3CDTF">2016-06-20T10:26:02Z</dcterms:created>
  <dcterms:modified xsi:type="dcterms:W3CDTF">2019-10-08T19:33:42Z</dcterms:modified>
</cp:coreProperties>
</file>